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404" r:id="rId2"/>
    <p:sldId id="405" r:id="rId3"/>
    <p:sldId id="406" r:id="rId4"/>
    <p:sldId id="421" r:id="rId5"/>
    <p:sldId id="422" r:id="rId6"/>
    <p:sldId id="444" r:id="rId7"/>
    <p:sldId id="440" r:id="rId8"/>
    <p:sldId id="447" r:id="rId9"/>
    <p:sldId id="441" r:id="rId10"/>
    <p:sldId id="442" r:id="rId11"/>
    <p:sldId id="443" r:id="rId12"/>
    <p:sldId id="439" r:id="rId13"/>
    <p:sldId id="445" r:id="rId14"/>
    <p:sldId id="429" r:id="rId1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ヒラギノ角ゴ ProN W3" charset="-128"/>
        <a:cs typeface="+mn-cs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ヒラギノ角ゴ ProN W3" charset="-128"/>
        <a:cs typeface="+mn-cs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ヒラギノ角ゴ ProN W3" charset="-128"/>
        <a:cs typeface="+mn-cs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ヒラギノ角ゴ ProN W3" charset="-128"/>
        <a:cs typeface="+mn-cs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ヒラギノ角ゴ ProN W3" charset="-128"/>
        <a:cs typeface="+mn-cs"/>
        <a:sym typeface="Arial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ヒラギノ角ゴ ProN W3" charset="-128"/>
        <a:cs typeface="+mn-cs"/>
        <a:sym typeface="Arial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ヒラギノ角ゴ ProN W3" charset="-128"/>
        <a:cs typeface="+mn-cs"/>
        <a:sym typeface="Arial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ヒラギノ角ゴ ProN W3" charset="-128"/>
        <a:cs typeface="+mn-cs"/>
        <a:sym typeface="Arial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ヒラギノ角ゴ ProN W3" charset="-128"/>
        <a:cs typeface="+mn-cs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46883"/>
    <a:srgbClr val="397290"/>
    <a:srgbClr val="1B3543"/>
    <a:srgbClr val="0068AE"/>
    <a:srgbClr val="FF306A"/>
    <a:srgbClr val="339933"/>
    <a:srgbClr val="B8B8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664" autoAdjust="0"/>
    <p:restoredTop sz="94807" autoAdjust="0"/>
  </p:normalViewPr>
  <p:slideViewPr>
    <p:cSldViewPr>
      <p:cViewPr>
        <p:scale>
          <a:sx n="76" d="100"/>
          <a:sy n="76" d="100"/>
        </p:scale>
        <p:origin x="-756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A09E43B4-8366-4999-B8B3-1E4C34B0F04D}" type="datetimeFigureOut">
              <a:rPr lang="es-ES"/>
              <a:pPr/>
              <a:t>06/02/2014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s-ES" noProof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2D18D852-A810-4524-A7B5-A67A798692E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33701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1853444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7462838" y="6245225"/>
            <a:ext cx="312737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9pPr>
          </a:lstStyle>
          <a:p>
            <a:fld id="{ABA56E25-4467-4D45-8F5B-D61EC4DAE04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34833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126657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7462838" y="6245225"/>
            <a:ext cx="312737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9pPr>
          </a:lstStyle>
          <a:p>
            <a:fld id="{DCBC1A5F-C3C9-44A5-A628-5AB467D7ECE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427709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xmlns="" val="175693918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7462838" y="6245225"/>
            <a:ext cx="312737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9pPr>
          </a:lstStyle>
          <a:p>
            <a:fld id="{871A8923-16E4-49FE-9388-28768D2E39E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102480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7462838" y="6245225"/>
            <a:ext cx="312737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9pPr>
          </a:lstStyle>
          <a:p>
            <a:fld id="{72D9FE86-FA59-45CF-9099-C9C5A6E1CC6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00154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7462838" y="6245225"/>
            <a:ext cx="312737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9pPr>
          </a:lstStyle>
          <a:p>
            <a:fld id="{B8097BBE-A3D5-4F10-BC47-52F61F52958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526650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7462838" y="6245225"/>
            <a:ext cx="312737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9pPr>
          </a:lstStyle>
          <a:p>
            <a:fld id="{47AF159F-4C84-4385-BD22-4AE1EF620E6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480827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7462838" y="6245225"/>
            <a:ext cx="312737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9pPr>
          </a:lstStyle>
          <a:p>
            <a:fld id="{03549234-688F-4D56-BBD9-76CC7909A50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88666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>
                <a:sym typeface="Arial" charset="0"/>
              </a:rPr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7462838" y="6245225"/>
            <a:ext cx="312737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9pPr>
          </a:lstStyle>
          <a:p>
            <a:fld id="{DD513C7E-0D83-49E4-A749-7298ACABCB7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423780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>
                <a:sym typeface="Arial" charset="0"/>
              </a:rPr>
              <a:t>Haga clic para modificar el estilo de título del patrón</a:t>
            </a:r>
            <a:endParaRPr lang="en-US">
              <a:sym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>
                <a:sym typeface="Arial" charset="0"/>
              </a:rPr>
              <a:t>Haga clic para modificar el estilo de texto del patrón</a:t>
            </a:r>
          </a:p>
          <a:p>
            <a:pPr lvl="1"/>
            <a:r>
              <a:rPr lang="es-ES" smtClean="0">
                <a:sym typeface="Arial" charset="0"/>
              </a:rPr>
              <a:t>Segundo nivel</a:t>
            </a:r>
          </a:p>
          <a:p>
            <a:pPr lvl="2"/>
            <a:r>
              <a:rPr lang="es-ES" smtClean="0">
                <a:sym typeface="Arial" charset="0"/>
              </a:rPr>
              <a:t>Tercer nivel</a:t>
            </a:r>
          </a:p>
          <a:p>
            <a:pPr lvl="3"/>
            <a:r>
              <a:rPr lang="es-ES" smtClean="0">
                <a:sym typeface="Arial" charset="0"/>
              </a:rPr>
              <a:t>Cuarto nivel</a:t>
            </a:r>
          </a:p>
          <a:p>
            <a:pPr lvl="4"/>
            <a:r>
              <a:rPr lang="es-ES" smtClean="0">
                <a:sym typeface="Arial" charset="0"/>
              </a:rPr>
              <a:t>Quinto nivel</a:t>
            </a:r>
            <a:endParaRPr lang="en-US">
              <a:sym typeface="Arial" charset="0"/>
            </a:endParaRPr>
          </a:p>
        </p:txBody>
      </p:sp>
      <p:pic>
        <p:nvPicPr>
          <p:cNvPr id="1028" name="Imagen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12713"/>
            <a:ext cx="792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Imagen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313" y="6445250"/>
            <a:ext cx="9779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8"/>
          <p:cNvSpPr>
            <a:spLocks/>
          </p:cNvSpPr>
          <p:nvPr/>
        </p:nvSpPr>
        <p:spPr bwMode="auto">
          <a:xfrm>
            <a:off x="107950" y="6453188"/>
            <a:ext cx="90297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/>
            <a:r>
              <a:rPr lang="en-US" sz="900">
                <a:solidFill>
                  <a:srgbClr val="FF0000"/>
                </a:solidFill>
                <a:latin typeface="Baskerville" charset="0"/>
                <a:ea typeface="MS PGothic" pitchFamily="34" charset="-128"/>
                <a:sym typeface="Arial Bold" charset="0"/>
              </a:rPr>
              <a:t>IDEA </a:t>
            </a:r>
            <a:r>
              <a:rPr lang="en-US" sz="900">
                <a:solidFill>
                  <a:srgbClr val="595959"/>
                </a:solidFill>
                <a:latin typeface="Baskerville" charset="0"/>
                <a:ea typeface="MS PGothic" pitchFamily="34" charset="-128"/>
                <a:sym typeface="Arial Bold" charset="0"/>
              </a:rPr>
              <a:t>Business Center</a:t>
            </a:r>
          </a:p>
          <a:p>
            <a:pPr marL="39688" algn="ctr"/>
            <a:r>
              <a:rPr lang="en-US" sz="900">
                <a:solidFill>
                  <a:srgbClr val="FF0000"/>
                </a:solidFill>
                <a:latin typeface="Baskerville" charset="0"/>
                <a:ea typeface="MS PGothic" pitchFamily="34" charset="-128"/>
                <a:sym typeface="Arial Bold" charset="0"/>
              </a:rPr>
              <a:t>U</a:t>
            </a:r>
            <a:r>
              <a:rPr lang="en-US" sz="900">
                <a:solidFill>
                  <a:srgbClr val="595959"/>
                </a:solidFill>
                <a:latin typeface="Baskerville" charset="0"/>
                <a:ea typeface="MS PGothic" pitchFamily="34" charset="-128"/>
                <a:sym typeface="Arial Bold" charset="0"/>
              </a:rPr>
              <a:t>niversidad</a:t>
            </a:r>
            <a:r>
              <a:rPr lang="en-US" sz="900">
                <a:solidFill>
                  <a:schemeClr val="tx1"/>
                </a:solidFill>
                <a:latin typeface="Baskerville" charset="0"/>
                <a:ea typeface="MS PGothic" pitchFamily="34" charset="-128"/>
                <a:sym typeface="Arial Bold" charset="0"/>
              </a:rPr>
              <a:t> </a:t>
            </a:r>
            <a:r>
              <a:rPr lang="en-US" sz="900">
                <a:solidFill>
                  <a:srgbClr val="FF0000"/>
                </a:solidFill>
                <a:latin typeface="Baskerville" charset="0"/>
                <a:ea typeface="MS PGothic" pitchFamily="34" charset="-128"/>
                <a:sym typeface="Arial Bold" charset="0"/>
              </a:rPr>
              <a:t>C</a:t>
            </a:r>
            <a:r>
              <a:rPr lang="en-US" sz="900">
                <a:solidFill>
                  <a:srgbClr val="595959"/>
                </a:solidFill>
                <a:latin typeface="Baskerville" charset="0"/>
                <a:ea typeface="MS PGothic" pitchFamily="34" charset="-128"/>
                <a:sym typeface="Arial Bold" charset="0"/>
              </a:rPr>
              <a:t>omplutense</a:t>
            </a:r>
            <a:r>
              <a:rPr lang="en-US" sz="900">
                <a:solidFill>
                  <a:srgbClr val="7F7F7F"/>
                </a:solidFill>
                <a:latin typeface="Baskerville" charset="0"/>
                <a:ea typeface="MS PGothic" pitchFamily="34" charset="-128"/>
                <a:sym typeface="Arial Bold" charset="0"/>
              </a:rPr>
              <a:t> </a:t>
            </a:r>
            <a:r>
              <a:rPr lang="en-US" sz="900">
                <a:solidFill>
                  <a:srgbClr val="595959"/>
                </a:solidFill>
                <a:latin typeface="Baskerville" charset="0"/>
                <a:ea typeface="MS PGothic" pitchFamily="34" charset="-128"/>
                <a:sym typeface="Arial Bold" charset="0"/>
              </a:rPr>
              <a:t>de</a:t>
            </a:r>
            <a:r>
              <a:rPr lang="en-US" sz="900">
                <a:solidFill>
                  <a:schemeClr val="tx1"/>
                </a:solidFill>
                <a:latin typeface="Baskerville" charset="0"/>
                <a:ea typeface="MS PGothic" pitchFamily="34" charset="-128"/>
                <a:sym typeface="Arial Bold" charset="0"/>
              </a:rPr>
              <a:t> </a:t>
            </a:r>
            <a:r>
              <a:rPr lang="en-US" sz="900">
                <a:solidFill>
                  <a:srgbClr val="FF0000"/>
                </a:solidFill>
                <a:latin typeface="Baskerville" charset="0"/>
                <a:ea typeface="MS PGothic" pitchFamily="34" charset="-128"/>
                <a:sym typeface="Arial Bold" charset="0"/>
              </a:rPr>
              <a:t>M</a:t>
            </a:r>
            <a:r>
              <a:rPr lang="en-US" sz="900">
                <a:solidFill>
                  <a:srgbClr val="595959"/>
                </a:solidFill>
                <a:latin typeface="Baskerville" charset="0"/>
                <a:ea typeface="MS PGothic" pitchFamily="34" charset="-128"/>
                <a:sym typeface="Arial Bold" charset="0"/>
              </a:rPr>
              <a:t>adrid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9" r:id="rId2"/>
    <p:sldLayoutId id="2147483707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08" r:id="rId11"/>
  </p:sldLayoutIdLst>
  <p:transition/>
  <p:hf hdr="0" ftr="0" dt="0"/>
  <p:txStyles>
    <p:titleStyle>
      <a:lvl1pPr marL="39688" indent="-396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marL="39688" indent="-396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2pPr>
      <a:lvl3pPr marL="39688" indent="-396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3pPr>
      <a:lvl4pPr marL="39688" indent="-396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4pPr>
      <a:lvl5pPr marL="39688" indent="-396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5pPr>
      <a:lvl6pPr marL="4968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eaLnBrk="1" fontAlgn="base" hangingPunct="1">
        <a:spcBef>
          <a:spcPts val="700"/>
        </a:spcBef>
        <a:spcAft>
          <a:spcPct val="0"/>
        </a:spcAft>
        <a:buSzPct val="100000"/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731838" indent="-285750" algn="l" rtl="0" eaLnBrk="1" fontAlgn="base" hangingPunct="1">
        <a:spcBef>
          <a:spcPts val="600"/>
        </a:spcBef>
        <a:spcAft>
          <a:spcPct val="0"/>
        </a:spcAft>
        <a:buSzPct val="100000"/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2pPr>
      <a:lvl3pPr marL="1131888" indent="-228600" algn="l" rtl="0" eaLnBrk="1" fontAlgn="base" hangingPunct="1">
        <a:spcBef>
          <a:spcPts val="600"/>
        </a:spcBef>
        <a:spcAft>
          <a:spcPct val="0"/>
        </a:spcAft>
        <a:buSzPct val="100000"/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3pPr>
      <a:lvl4pPr marL="1589088" indent="-228600" algn="l" rtl="0" eaLnBrk="1" fontAlgn="base" hangingPunct="1">
        <a:spcBef>
          <a:spcPts val="500"/>
        </a:spcBef>
        <a:spcAft>
          <a:spcPct val="0"/>
        </a:spcAft>
        <a:buSzPct val="10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4pPr>
      <a:lvl5pPr marL="2046288" indent="-228600" algn="l" rtl="0" eaLnBrk="1" fontAlgn="base" hangingPunct="1">
        <a:spcBef>
          <a:spcPts val="500"/>
        </a:spcBef>
        <a:spcAft>
          <a:spcPct val="0"/>
        </a:spcAft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5pPr>
      <a:lvl6pPr marL="2503488" indent="-228600" algn="l" rtl="0" eaLnBrk="1" fontAlgn="base" hangingPunct="1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eaLnBrk="1" fontAlgn="base" hangingPunct="1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eaLnBrk="1" fontAlgn="base" hangingPunct="1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eaLnBrk="1" fontAlgn="base" hangingPunct="1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hyperlink" Target="http://microformats.org/wiki/hreview-aggregate" TargetMode="Externa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hyperlink" Target="https://support.google.com/webmasters/answer/146646" TargetMode="Externa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v.w3.org/html5/md/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icroformats.org/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croformats.org/wiki/hcalendar-examples-in-wild" TargetMode="External"/><Relationship Id="rId5" Type="http://schemas.openxmlformats.org/officeDocument/2006/relationships/hyperlink" Target="http://es.wikipedia.org/wiki/ICalendar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 bwMode="auto">
          <a:xfrm>
            <a:off x="0" y="714356"/>
            <a:ext cx="9144000" cy="4857784"/>
          </a:xfrm>
          <a:prstGeom prst="rect">
            <a:avLst/>
          </a:prstGeom>
          <a:solidFill>
            <a:srgbClr val="3468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1" i="0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1" i="0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rebuchet MS" pitchFamily="34" charset="0"/>
                <a:ea typeface="ヒラギノ角ゴ ProN W3" charset="0"/>
                <a:cs typeface="ヒラギノ角ゴ ProN W3" charset="0"/>
                <a:sym typeface="Arial" charset="0"/>
              </a:rPr>
              <a:t>MÓDULO 8:</a:t>
            </a:r>
            <a:r>
              <a:rPr kumimoji="0" lang="es-ES" sz="3200" b="1" i="0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rebuchet MS" pitchFamily="34" charset="0"/>
                <a:ea typeface="ヒラギノ角ゴ ProN W3" charset="0"/>
                <a:cs typeface="ヒラギノ角ゴ ProN W3" charset="0"/>
                <a:sym typeface="Arial" charset="0"/>
              </a:rPr>
              <a:t> WEB &amp; SOCIAL DESIGN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4000" b="1" baseline="0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4000" b="1" baseline="0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4000" b="1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14" name="13 Imagen" descr="sant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4857760"/>
            <a:ext cx="1352550" cy="1352550"/>
          </a:xfrm>
          <a:prstGeom prst="rect">
            <a:avLst/>
          </a:prstGeom>
        </p:spPr>
      </p:pic>
      <p:pic>
        <p:nvPicPr>
          <p:cNvPr id="15" name="14 Imagen" descr="fatim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4857760"/>
            <a:ext cx="1333500" cy="1333500"/>
          </a:xfrm>
          <a:prstGeom prst="rect">
            <a:avLst/>
          </a:prstGeom>
        </p:spPr>
      </p:pic>
      <p:pic>
        <p:nvPicPr>
          <p:cNvPr id="16" name="15 Imagen" descr="davi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5954" y="4857760"/>
            <a:ext cx="1333500" cy="133350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000100" y="2928934"/>
            <a:ext cx="72715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err="1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ヒラギノ角ゴ ProN W3" charset="0"/>
                <a:cs typeface="ヒラギノ角ゴ ProN W3" charset="0"/>
                <a:sym typeface="Arial" charset="0"/>
              </a:rPr>
              <a:t>Microformatos</a:t>
            </a:r>
            <a:r>
              <a:rPr lang="es-ES" dirty="0" smtClean="0"/>
              <a:t> </a:t>
            </a:r>
            <a:r>
              <a:rPr lang="es-ES" sz="3200" b="1" dirty="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ヒラギノ角ゴ ProN W3" charset="0"/>
                <a:cs typeface="ヒラギノ角ゴ ProN W3" charset="0"/>
                <a:sym typeface="Arial" charset="0"/>
              </a:rPr>
              <a:t>y datos estructurados </a:t>
            </a:r>
          </a:p>
          <a:p>
            <a:pPr algn="ctr"/>
            <a:r>
              <a:rPr lang="es-ES" sz="3200" b="1" dirty="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ヒラギノ角ゴ ProN W3" charset="0"/>
                <a:cs typeface="ヒラギノ角ゴ ProN W3" charset="0"/>
                <a:sym typeface="Arial" charset="0"/>
              </a:rPr>
              <a:t>en la Web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 bwMode="auto">
          <a:xfrm>
            <a:off x="0" y="0"/>
            <a:ext cx="1571604" cy="6858000"/>
          </a:xfrm>
          <a:prstGeom prst="rect">
            <a:avLst/>
          </a:prstGeom>
          <a:solidFill>
            <a:srgbClr val="3468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1" i="0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4000" b="1" baseline="0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4000" b="1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3" name="2 Imagen" descr="logoGran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0"/>
            <a:ext cx="1428728" cy="1008046"/>
          </a:xfrm>
          <a:prstGeom prst="rect">
            <a:avLst/>
          </a:prstGeom>
        </p:spPr>
      </p:pic>
      <p:pic>
        <p:nvPicPr>
          <p:cNvPr id="12" name="11 Imagen" descr="Wordpress_log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18889"/>
            <a:ext cx="1571604" cy="1839111"/>
          </a:xfrm>
          <a:prstGeom prst="rect">
            <a:avLst/>
          </a:prstGeom>
        </p:spPr>
      </p:pic>
      <p:pic>
        <p:nvPicPr>
          <p:cNvPr id="13" name="12 Imagen" descr="logoMaster-2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8274" y="6357958"/>
            <a:ext cx="1812882" cy="41933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000232" y="714356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1B3543"/>
                </a:solidFill>
                <a:latin typeface="Calibri" pitchFamily="34" charset="0"/>
              </a:rPr>
              <a:t>hReview</a:t>
            </a:r>
            <a:endParaRPr lang="es-ES" sz="4000" b="1" dirty="0">
              <a:solidFill>
                <a:srgbClr val="1B3543"/>
              </a:solidFill>
              <a:latin typeface="Calibri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143108" y="1357298"/>
            <a:ext cx="65722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Permite representar las opiniones. Tiene un alto potencial en páginas de productos, catálogos, etc. Permite etiquetar de valoraciones en escala numérica (típica puntuación del 1 al 5), el autor de la opinión, descripción, producto o ítem sobre el que se opina. En una versión ampliada del </a:t>
            </a:r>
            <a:r>
              <a:rPr lang="es-ES" sz="2000" i="1" dirty="0" err="1" smtClean="0">
                <a:solidFill>
                  <a:srgbClr val="346883"/>
                </a:solidFill>
                <a:latin typeface="Calibri" pitchFamily="34" charset="0"/>
              </a:rPr>
              <a:t>microformato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, </a:t>
            </a:r>
            <a:r>
              <a:rPr lang="es-ES" sz="2000" i="1" dirty="0" err="1" smtClean="0">
                <a:solidFill>
                  <a:srgbClr val="346883"/>
                </a:solidFill>
                <a:latin typeface="Calibri" pitchFamily="34" charset="0"/>
                <a:hlinkClick r:id="rId5" tooltip=" hReview-aggregate"/>
              </a:rPr>
              <a:t>hReview-aggregate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 , también permite incluir fotografías, número de votos. 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Una de las principales ventajas de su uso, además de facilitar al usuario gran información de opiniones sobre productos, es que 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Google 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lo indexa y lo tiene en cuenta a la hora de 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posicionar</a:t>
            </a:r>
            <a:endParaRPr lang="es-ES" sz="2800" i="1" dirty="0" smtClean="0">
              <a:solidFill>
                <a:srgbClr val="346883"/>
              </a:solidFill>
              <a:latin typeface="Calibri" pitchFamily="34" charset="0"/>
            </a:endParaRPr>
          </a:p>
        </p:txBody>
      </p:sp>
      <p:sp>
        <p:nvSpPr>
          <p:cNvPr id="1026" name="AutoShape 2" descr="hcalendar goog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" name="9 Imagen" descr="hReview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4678" y="4643446"/>
            <a:ext cx="4343400" cy="8572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 bwMode="auto">
          <a:xfrm>
            <a:off x="0" y="0"/>
            <a:ext cx="1571604" cy="6858000"/>
          </a:xfrm>
          <a:prstGeom prst="rect">
            <a:avLst/>
          </a:prstGeom>
          <a:solidFill>
            <a:srgbClr val="3468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1" i="0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4000" b="1" baseline="0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4000" b="1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3" name="2 Imagen" descr="logoGran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0"/>
            <a:ext cx="1428728" cy="1008046"/>
          </a:xfrm>
          <a:prstGeom prst="rect">
            <a:avLst/>
          </a:prstGeom>
        </p:spPr>
      </p:pic>
      <p:pic>
        <p:nvPicPr>
          <p:cNvPr id="12" name="11 Imagen" descr="Wordpress_log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18889"/>
            <a:ext cx="1571604" cy="1839111"/>
          </a:xfrm>
          <a:prstGeom prst="rect">
            <a:avLst/>
          </a:prstGeom>
        </p:spPr>
      </p:pic>
      <p:pic>
        <p:nvPicPr>
          <p:cNvPr id="13" name="12 Imagen" descr="logoMaster-2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8274" y="6357958"/>
            <a:ext cx="1812882" cy="41933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000232" y="714356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1B3543"/>
                </a:solidFill>
                <a:latin typeface="Calibri" pitchFamily="34" charset="0"/>
              </a:rPr>
              <a:t>hCard</a:t>
            </a:r>
            <a:endParaRPr lang="es-ES" sz="4000" b="1" dirty="0">
              <a:solidFill>
                <a:srgbClr val="1B3543"/>
              </a:solidFill>
              <a:latin typeface="Calibri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143108" y="1357298"/>
            <a:ext cx="65722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Permite 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el etiquetado de las personas. 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Las redes sociales, evidentemente, pueden sacar un alto provecho de su uso aunque también puede ser de gran utilidad en intranets o hemerotecas. Google también 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  <a:hlinkClick r:id="rId5" tooltip="hcard en las herramientas de google para webmasters"/>
              </a:rPr>
              <a:t>recomienda su uso a </a:t>
            </a:r>
            <a:r>
              <a:rPr lang="es-ES" sz="2000" i="1" dirty="0" err="1" smtClean="0">
                <a:solidFill>
                  <a:srgbClr val="346883"/>
                </a:solidFill>
                <a:latin typeface="Calibri" pitchFamily="34" charset="0"/>
                <a:hlinkClick r:id="rId5" tooltip="hcard en las herramientas de google para webmasters"/>
              </a:rPr>
              <a:t>webmasters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  y lo tiene en cuenta para su indexación. Permite registrar el nombre, alias, foto, rol, </a:t>
            </a:r>
            <a:r>
              <a:rPr lang="es-ES" sz="2000" i="1" dirty="0" err="1" smtClean="0">
                <a:solidFill>
                  <a:srgbClr val="346883"/>
                </a:solidFill>
                <a:latin typeface="Calibri" pitchFamily="34" charset="0"/>
              </a:rPr>
              <a:t>url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, amigos y muchos campos más relevantes de una persona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.</a:t>
            </a:r>
            <a:endParaRPr lang="es-ES" sz="2800" i="1" dirty="0" smtClean="0">
              <a:solidFill>
                <a:srgbClr val="346883"/>
              </a:solidFill>
              <a:latin typeface="Calibri" pitchFamily="34" charset="0"/>
            </a:endParaRPr>
          </a:p>
        </p:txBody>
      </p:sp>
      <p:sp>
        <p:nvSpPr>
          <p:cNvPr id="1026" name="AutoShape 2" descr="hcalendar goog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" name="9 Imagen" descr="hcar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86050" y="3929066"/>
            <a:ext cx="5305425" cy="9048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 bwMode="auto">
          <a:xfrm>
            <a:off x="1571604" y="2428868"/>
            <a:ext cx="7572396" cy="1285884"/>
          </a:xfrm>
          <a:prstGeom prst="rect">
            <a:avLst/>
          </a:prstGeom>
          <a:solidFill>
            <a:srgbClr val="3468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s-ES" sz="3200" b="1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" name="1 Rectángulo"/>
          <p:cNvSpPr/>
          <p:nvPr/>
        </p:nvSpPr>
        <p:spPr bwMode="auto">
          <a:xfrm>
            <a:off x="0" y="0"/>
            <a:ext cx="1571604" cy="6858000"/>
          </a:xfrm>
          <a:prstGeom prst="rect">
            <a:avLst/>
          </a:prstGeom>
          <a:solidFill>
            <a:srgbClr val="3468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1" i="0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4000" b="1" baseline="0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4000" b="1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3" name="2 Imagen" descr="logoGran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0"/>
            <a:ext cx="1428728" cy="1008046"/>
          </a:xfrm>
          <a:prstGeom prst="rect">
            <a:avLst/>
          </a:prstGeom>
        </p:spPr>
      </p:pic>
      <p:pic>
        <p:nvPicPr>
          <p:cNvPr id="12" name="11 Imagen" descr="Wordpress_log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18889"/>
            <a:ext cx="1571604" cy="1839111"/>
          </a:xfrm>
          <a:prstGeom prst="rect">
            <a:avLst/>
          </a:prstGeom>
        </p:spPr>
      </p:pic>
      <p:pic>
        <p:nvPicPr>
          <p:cNvPr id="13" name="12 Imagen" descr="logoMaster-2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8274" y="6357958"/>
            <a:ext cx="1812882" cy="41933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000232" y="2643182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Microformatos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 en </a:t>
            </a:r>
            <a:r>
              <a:rPr lang="en-US" sz="4000" b="1" dirty="0" err="1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WordPress</a:t>
            </a:r>
            <a:endParaRPr lang="es-ES" sz="40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 bwMode="auto">
          <a:xfrm>
            <a:off x="0" y="0"/>
            <a:ext cx="1571604" cy="6858000"/>
          </a:xfrm>
          <a:prstGeom prst="rect">
            <a:avLst/>
          </a:prstGeom>
          <a:solidFill>
            <a:srgbClr val="3468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1" i="0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4000" b="1" baseline="0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4000" b="1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3" name="2 Imagen" descr="logoGran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0"/>
            <a:ext cx="1428728" cy="1008046"/>
          </a:xfrm>
          <a:prstGeom prst="rect">
            <a:avLst/>
          </a:prstGeom>
        </p:spPr>
      </p:pic>
      <p:pic>
        <p:nvPicPr>
          <p:cNvPr id="12" name="11 Imagen" descr="Wordpress_log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18889"/>
            <a:ext cx="1571604" cy="1839111"/>
          </a:xfrm>
          <a:prstGeom prst="rect">
            <a:avLst/>
          </a:prstGeom>
        </p:spPr>
      </p:pic>
      <p:pic>
        <p:nvPicPr>
          <p:cNvPr id="13" name="12 Imagen" descr="logoMaster-2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8274" y="6357958"/>
            <a:ext cx="1812882" cy="41933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000232" y="714356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1B3543"/>
                </a:solidFill>
                <a:latin typeface="Calibri" pitchFamily="34" charset="0"/>
              </a:rPr>
              <a:t>WordPress</a:t>
            </a:r>
            <a:endParaRPr lang="es-ES" sz="4000" b="1" dirty="0">
              <a:solidFill>
                <a:srgbClr val="1B3543"/>
              </a:solidFill>
              <a:latin typeface="Calibri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143108" y="1357298"/>
            <a:ext cx="6572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000" dirty="0" smtClean="0">
                <a:solidFill>
                  <a:srgbClr val="346883"/>
                </a:solidFill>
                <a:latin typeface="Calibri" pitchFamily="34" charset="0"/>
              </a:rPr>
              <a:t> Integrados en el tema</a:t>
            </a:r>
          </a:p>
          <a:p>
            <a:pPr>
              <a:buFont typeface="Arial" pitchFamily="34" charset="0"/>
              <a:buChar char="•"/>
            </a:pPr>
            <a:r>
              <a:rPr lang="es-ES" sz="3000" dirty="0" smtClean="0">
                <a:solidFill>
                  <a:srgbClr val="346883"/>
                </a:solidFill>
                <a:latin typeface="Calibri" pitchFamily="34" charset="0"/>
              </a:rPr>
              <a:t> </a:t>
            </a:r>
            <a:r>
              <a:rPr lang="es-ES" sz="3000" dirty="0" smtClean="0">
                <a:solidFill>
                  <a:srgbClr val="346883"/>
                </a:solidFill>
                <a:latin typeface="Calibri" pitchFamily="34" charset="0"/>
              </a:rPr>
              <a:t>Funcionalidad a través de </a:t>
            </a:r>
            <a:r>
              <a:rPr lang="es-ES" sz="3000" dirty="0" err="1" smtClean="0">
                <a:solidFill>
                  <a:srgbClr val="346883"/>
                </a:solidFill>
                <a:latin typeface="Calibri" pitchFamily="34" charset="0"/>
              </a:rPr>
              <a:t>Plugins</a:t>
            </a:r>
            <a:endParaRPr lang="es-ES" sz="3000" dirty="0" smtClean="0">
              <a:solidFill>
                <a:srgbClr val="346883"/>
              </a:solidFill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s-ES" sz="3000" dirty="0" smtClean="0">
                <a:solidFill>
                  <a:srgbClr val="346883"/>
                </a:solidFill>
                <a:latin typeface="Calibri" pitchFamily="34" charset="0"/>
              </a:rPr>
              <a:t> </a:t>
            </a:r>
            <a:r>
              <a:rPr lang="es-ES" sz="3000" dirty="0" err="1" smtClean="0">
                <a:solidFill>
                  <a:srgbClr val="346883"/>
                </a:solidFill>
                <a:latin typeface="Calibri" pitchFamily="34" charset="0"/>
              </a:rPr>
              <a:t>All</a:t>
            </a:r>
            <a:r>
              <a:rPr lang="es-ES" sz="3000" dirty="0" smtClean="0">
                <a:solidFill>
                  <a:srgbClr val="346883"/>
                </a:solidFill>
                <a:latin typeface="Calibri" pitchFamily="34" charset="0"/>
              </a:rPr>
              <a:t> in </a:t>
            </a:r>
            <a:r>
              <a:rPr lang="es-ES" sz="3000" dirty="0" err="1" smtClean="0">
                <a:solidFill>
                  <a:srgbClr val="346883"/>
                </a:solidFill>
                <a:latin typeface="Calibri" pitchFamily="34" charset="0"/>
              </a:rPr>
              <a:t>One</a:t>
            </a:r>
            <a:r>
              <a:rPr lang="es-ES" sz="3000" dirty="0" smtClean="0">
                <a:solidFill>
                  <a:srgbClr val="346883"/>
                </a:solidFill>
                <a:latin typeface="Calibri" pitchFamily="34" charset="0"/>
              </a:rPr>
              <a:t> </a:t>
            </a:r>
            <a:r>
              <a:rPr lang="es-ES" sz="3000" dirty="0" err="1" smtClean="0">
                <a:solidFill>
                  <a:srgbClr val="346883"/>
                </a:solidFill>
                <a:latin typeface="Calibri" pitchFamily="34" charset="0"/>
              </a:rPr>
              <a:t>Schema</a:t>
            </a:r>
            <a:endParaRPr lang="es-ES" sz="3000" dirty="0" smtClean="0">
              <a:solidFill>
                <a:srgbClr val="346883"/>
              </a:solidFill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s-ES" sz="3000" dirty="0" smtClean="0">
                <a:solidFill>
                  <a:srgbClr val="346883"/>
                </a:solidFill>
                <a:latin typeface="Calibri" pitchFamily="34" charset="0"/>
              </a:rPr>
              <a:t> </a:t>
            </a:r>
            <a:r>
              <a:rPr lang="es-ES" sz="3000" dirty="0" err="1" smtClean="0">
                <a:solidFill>
                  <a:srgbClr val="346883"/>
                </a:solidFill>
                <a:latin typeface="Calibri" pitchFamily="34" charset="0"/>
              </a:rPr>
              <a:t>Schema</a:t>
            </a:r>
            <a:r>
              <a:rPr lang="es-ES" sz="3000" dirty="0" smtClean="0">
                <a:solidFill>
                  <a:srgbClr val="346883"/>
                </a:solidFill>
                <a:latin typeface="Calibri" pitchFamily="34" charset="0"/>
              </a:rPr>
              <a:t> </a:t>
            </a:r>
            <a:r>
              <a:rPr lang="es-ES" sz="3000" dirty="0" err="1" smtClean="0">
                <a:solidFill>
                  <a:srgbClr val="346883"/>
                </a:solidFill>
                <a:latin typeface="Calibri" pitchFamily="34" charset="0"/>
              </a:rPr>
              <a:t>Creator</a:t>
            </a:r>
            <a:r>
              <a:rPr lang="es-ES" sz="3000" dirty="0" smtClean="0">
                <a:solidFill>
                  <a:srgbClr val="346883"/>
                </a:solidFill>
                <a:latin typeface="Calibri" pitchFamily="34" charset="0"/>
              </a:rPr>
              <a:t> </a:t>
            </a:r>
            <a:r>
              <a:rPr lang="es-ES" sz="3000" dirty="0" err="1" smtClean="0">
                <a:solidFill>
                  <a:srgbClr val="346883"/>
                </a:solidFill>
                <a:latin typeface="Calibri" pitchFamily="34" charset="0"/>
              </a:rPr>
              <a:t>by</a:t>
            </a:r>
            <a:r>
              <a:rPr lang="es-ES" sz="3000" dirty="0" smtClean="0">
                <a:solidFill>
                  <a:srgbClr val="346883"/>
                </a:solidFill>
                <a:latin typeface="Calibri" pitchFamily="34" charset="0"/>
              </a:rPr>
              <a:t> </a:t>
            </a:r>
            <a:r>
              <a:rPr lang="es-ES" sz="3000" dirty="0" err="1" smtClean="0">
                <a:solidFill>
                  <a:srgbClr val="346883"/>
                </a:solidFill>
                <a:latin typeface="Calibri" pitchFamily="34" charset="0"/>
              </a:rPr>
              <a:t>Raven</a:t>
            </a:r>
            <a:endParaRPr lang="es-ES" sz="3000" dirty="0" smtClean="0">
              <a:solidFill>
                <a:srgbClr val="346883"/>
              </a:solidFill>
              <a:latin typeface="Calibri" pitchFamily="34" charset="0"/>
            </a:endParaRPr>
          </a:p>
        </p:txBody>
      </p:sp>
      <p:sp>
        <p:nvSpPr>
          <p:cNvPr id="1026" name="AutoShape 2" descr="hcalendar goog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1" name="10 Imagen" descr="wordpres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8860" y="3929066"/>
            <a:ext cx="1809746" cy="1809746"/>
          </a:xfrm>
          <a:prstGeom prst="rect">
            <a:avLst/>
          </a:prstGeom>
        </p:spPr>
      </p:pic>
      <p:pic>
        <p:nvPicPr>
          <p:cNvPr id="14" name="13 Imagen" descr="Microformatos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7686" y="4214818"/>
            <a:ext cx="4058647" cy="112960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gato-dormido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674892"/>
            <a:ext cx="7572396" cy="5183108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 bwMode="auto">
          <a:xfrm>
            <a:off x="1571604" y="857232"/>
            <a:ext cx="7572396" cy="1285884"/>
          </a:xfrm>
          <a:prstGeom prst="rect">
            <a:avLst/>
          </a:prstGeom>
          <a:solidFill>
            <a:srgbClr val="3468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s-ES" sz="3200" b="1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" name="1 Rectángulo"/>
          <p:cNvSpPr/>
          <p:nvPr/>
        </p:nvSpPr>
        <p:spPr bwMode="auto">
          <a:xfrm>
            <a:off x="0" y="0"/>
            <a:ext cx="1571604" cy="6858000"/>
          </a:xfrm>
          <a:prstGeom prst="rect">
            <a:avLst/>
          </a:prstGeom>
          <a:solidFill>
            <a:srgbClr val="3468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1" i="0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4000" b="1" baseline="0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4000" b="1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3" name="2 Imagen" descr="logoGrand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6" y="0"/>
            <a:ext cx="1428728" cy="1008046"/>
          </a:xfrm>
          <a:prstGeom prst="rect">
            <a:avLst/>
          </a:prstGeom>
        </p:spPr>
      </p:pic>
      <p:pic>
        <p:nvPicPr>
          <p:cNvPr id="12" name="11 Imagen" descr="Wordpress_logo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018889"/>
            <a:ext cx="1571604" cy="1839111"/>
          </a:xfrm>
          <a:prstGeom prst="rect">
            <a:avLst/>
          </a:prstGeom>
        </p:spPr>
      </p:pic>
      <p:pic>
        <p:nvPicPr>
          <p:cNvPr id="13" name="12 Imagen" descr="logoMaster-2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5918" y="214290"/>
            <a:ext cx="1812882" cy="41933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928794" y="114298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¡Gracias </a:t>
            </a:r>
            <a:r>
              <a:rPr lang="en-US" sz="4000" b="1" dirty="0" err="1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por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 la </a:t>
            </a:r>
            <a:r>
              <a:rPr lang="en-US" sz="4000" b="1" dirty="0" err="1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atención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!</a:t>
            </a:r>
            <a:endParaRPr lang="es-ES" sz="40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  <p:sp>
        <p:nvSpPr>
          <p:cNvPr id="8194" name="AutoShape 2" descr="http://mirror.skamasle.com/img/gatoblancoynegr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 bwMode="auto">
          <a:xfrm>
            <a:off x="0" y="0"/>
            <a:ext cx="1571604" cy="6858000"/>
          </a:xfrm>
          <a:prstGeom prst="rect">
            <a:avLst/>
          </a:prstGeom>
          <a:solidFill>
            <a:srgbClr val="3468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1" i="0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4000" b="1" baseline="0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4000" b="1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3" name="2 Imagen" descr="logoGran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0"/>
            <a:ext cx="1428728" cy="1008046"/>
          </a:xfrm>
          <a:prstGeom prst="rect">
            <a:avLst/>
          </a:prstGeom>
        </p:spPr>
      </p:pic>
      <p:pic>
        <p:nvPicPr>
          <p:cNvPr id="13" name="12 Imagen" descr="logoMaster-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8274" y="6357958"/>
            <a:ext cx="1812882" cy="419335"/>
          </a:xfrm>
          <a:prstGeom prst="rect">
            <a:avLst/>
          </a:prstGeom>
        </p:spPr>
      </p:pic>
      <p:sp>
        <p:nvSpPr>
          <p:cNvPr id="26" name="25 CuadroTexto"/>
          <p:cNvSpPr txBox="1"/>
          <p:nvPr/>
        </p:nvSpPr>
        <p:spPr>
          <a:xfrm>
            <a:off x="3857620" y="428604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346883"/>
                </a:solidFill>
                <a:latin typeface="Calibri" pitchFamily="34" charset="0"/>
              </a:rPr>
              <a:t>Nosotros</a:t>
            </a:r>
            <a:endParaRPr lang="es-ES" sz="4000" b="1" dirty="0" smtClean="0">
              <a:solidFill>
                <a:srgbClr val="346883"/>
              </a:solidFill>
              <a:latin typeface="Calibri" pitchFamily="34" charset="0"/>
            </a:endParaRPr>
          </a:p>
        </p:txBody>
      </p:sp>
      <p:pic>
        <p:nvPicPr>
          <p:cNvPr id="29" name="28 Imagen" descr="david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794" y="3643314"/>
            <a:ext cx="1047748" cy="1047748"/>
          </a:xfrm>
          <a:prstGeom prst="rect">
            <a:avLst/>
          </a:prstGeom>
        </p:spPr>
      </p:pic>
      <p:pic>
        <p:nvPicPr>
          <p:cNvPr id="30" name="29 Imagen" descr="fatima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8794" y="2643182"/>
            <a:ext cx="1047748" cy="1047748"/>
          </a:xfrm>
          <a:prstGeom prst="rect">
            <a:avLst/>
          </a:prstGeom>
        </p:spPr>
      </p:pic>
      <p:pic>
        <p:nvPicPr>
          <p:cNvPr id="31" name="30 Imagen" descr="santy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2876" y="1651904"/>
            <a:ext cx="1062716" cy="1062716"/>
          </a:xfrm>
          <a:prstGeom prst="rect">
            <a:avLst/>
          </a:prstGeom>
        </p:spPr>
      </p:pic>
      <p:sp>
        <p:nvSpPr>
          <p:cNvPr id="33" name="32 CuadroTexto"/>
          <p:cNvSpPr txBox="1"/>
          <p:nvPr/>
        </p:nvSpPr>
        <p:spPr>
          <a:xfrm>
            <a:off x="3000364" y="178592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rgbClr val="397290"/>
                </a:solidFill>
                <a:latin typeface="Calibri" pitchFamily="34" charset="0"/>
              </a:rPr>
              <a:t>@</a:t>
            </a:r>
            <a:r>
              <a:rPr lang="es-ES" sz="1800" dirty="0" err="1" smtClean="0">
                <a:solidFill>
                  <a:srgbClr val="397290"/>
                </a:solidFill>
                <a:latin typeface="Calibri" pitchFamily="34" charset="0"/>
              </a:rPr>
              <a:t>xantygc</a:t>
            </a:r>
            <a:endParaRPr lang="es-ES" sz="1800" dirty="0">
              <a:solidFill>
                <a:srgbClr val="397290"/>
              </a:solidFill>
              <a:latin typeface="Calibri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3000364" y="283367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rgbClr val="397290"/>
                </a:solidFill>
                <a:latin typeface="Calibri" pitchFamily="34" charset="0"/>
              </a:rPr>
              <a:t>@</a:t>
            </a:r>
            <a:r>
              <a:rPr lang="es-ES" sz="1800" dirty="0" err="1" smtClean="0">
                <a:solidFill>
                  <a:srgbClr val="397290"/>
                </a:solidFill>
                <a:latin typeface="Calibri" pitchFamily="34" charset="0"/>
              </a:rPr>
              <a:t>fatimadelaosa</a:t>
            </a:r>
            <a:endParaRPr lang="es-ES" sz="1800" dirty="0">
              <a:solidFill>
                <a:srgbClr val="397290"/>
              </a:solidFill>
              <a:latin typeface="Calibri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3000364" y="383380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rgbClr val="397290"/>
                </a:solidFill>
                <a:latin typeface="Calibri" pitchFamily="34" charset="0"/>
              </a:rPr>
              <a:t>@</a:t>
            </a:r>
            <a:r>
              <a:rPr lang="es-ES" sz="1800" dirty="0" err="1" smtClean="0">
                <a:solidFill>
                  <a:srgbClr val="397290"/>
                </a:solidFill>
                <a:latin typeface="Calibri" pitchFamily="34" charset="0"/>
              </a:rPr>
              <a:t>deivid_otero</a:t>
            </a:r>
            <a:endParaRPr lang="es-ES" sz="1800" dirty="0">
              <a:solidFill>
                <a:srgbClr val="397290"/>
              </a:solidFill>
              <a:latin typeface="Calibri" pitchFamily="34" charset="0"/>
            </a:endParaRPr>
          </a:p>
        </p:txBody>
      </p:sp>
      <p:sp>
        <p:nvSpPr>
          <p:cNvPr id="7172" name="AutoShape 4" descr="http://www.bobbyberberyan.com/wp-content/uploads/2012/03/HTML5CSS3Logo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174" name="AutoShape 6" descr="http://www.bobbyberberyan.com/wp-content/uploads/2012/03/HTML5CSS3Logo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8" name="37 Imagen" descr="css3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00959" y="1566945"/>
            <a:ext cx="1143008" cy="1504865"/>
          </a:xfrm>
          <a:prstGeom prst="rect">
            <a:avLst/>
          </a:prstGeom>
        </p:spPr>
      </p:pic>
      <p:pic>
        <p:nvPicPr>
          <p:cNvPr id="39" name="38 Imagen" descr="html5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15074" y="1576393"/>
            <a:ext cx="1148752" cy="1481890"/>
          </a:xfrm>
          <a:prstGeom prst="rect">
            <a:avLst/>
          </a:prstGeom>
        </p:spPr>
      </p:pic>
      <p:pic>
        <p:nvPicPr>
          <p:cNvPr id="40" name="39 Imagen" descr="js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86512" y="3704341"/>
            <a:ext cx="1079827" cy="1510609"/>
          </a:xfrm>
          <a:prstGeom prst="rect">
            <a:avLst/>
          </a:prstGeom>
        </p:spPr>
      </p:pic>
      <p:pic>
        <p:nvPicPr>
          <p:cNvPr id="41" name="40 Imagen" descr="rw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72396" y="3704341"/>
            <a:ext cx="1079827" cy="1504865"/>
          </a:xfrm>
          <a:prstGeom prst="rect">
            <a:avLst/>
          </a:prstGeom>
        </p:spPr>
      </p:pic>
      <p:sp>
        <p:nvSpPr>
          <p:cNvPr id="44" name="43 CuadroTexto"/>
          <p:cNvSpPr txBox="1"/>
          <p:nvPr/>
        </p:nvSpPr>
        <p:spPr>
          <a:xfrm>
            <a:off x="3000364" y="205953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rgbClr val="397290"/>
                </a:solidFill>
                <a:latin typeface="Calibri" pitchFamily="34" charset="0"/>
              </a:rPr>
              <a:t>santy@developando.com</a:t>
            </a:r>
            <a:endParaRPr lang="es-ES" sz="1800" dirty="0">
              <a:solidFill>
                <a:srgbClr val="397290"/>
              </a:solidFill>
              <a:latin typeface="Calibri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000364" y="410741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rgbClr val="397290"/>
                </a:solidFill>
                <a:latin typeface="Calibri" pitchFamily="34" charset="0"/>
              </a:rPr>
              <a:t>david@developando.com</a:t>
            </a:r>
            <a:endParaRPr lang="es-ES" sz="1800" dirty="0">
              <a:solidFill>
                <a:srgbClr val="397290"/>
              </a:solidFill>
              <a:latin typeface="Calibri" pitchFamily="34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3000364" y="311942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rgbClr val="397290"/>
                </a:solidFill>
                <a:latin typeface="Calibri" pitchFamily="34" charset="0"/>
              </a:rPr>
              <a:t>fatima@developando.com</a:t>
            </a:r>
            <a:endParaRPr lang="es-ES" sz="1800" dirty="0">
              <a:solidFill>
                <a:srgbClr val="397290"/>
              </a:solidFill>
              <a:latin typeface="Calibri" pitchFamily="34" charset="0"/>
            </a:endParaRPr>
          </a:p>
        </p:txBody>
      </p:sp>
      <p:pic>
        <p:nvPicPr>
          <p:cNvPr id="21" name="20 Imagen" descr="logoPequeño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00232" y="5000636"/>
            <a:ext cx="952490" cy="952490"/>
          </a:xfrm>
          <a:prstGeom prst="rect">
            <a:avLst/>
          </a:prstGeom>
        </p:spPr>
      </p:pic>
      <p:sp>
        <p:nvSpPr>
          <p:cNvPr id="27" name="26 CuadroTexto"/>
          <p:cNvSpPr txBox="1"/>
          <p:nvPr/>
        </p:nvSpPr>
        <p:spPr>
          <a:xfrm>
            <a:off x="3000364" y="507207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rgbClr val="397290"/>
                </a:solidFill>
                <a:latin typeface="Calibri" pitchFamily="34" charset="0"/>
              </a:rPr>
              <a:t>@</a:t>
            </a:r>
            <a:r>
              <a:rPr lang="es-ES" sz="1800" dirty="0" err="1" smtClean="0">
                <a:solidFill>
                  <a:srgbClr val="397290"/>
                </a:solidFill>
                <a:latin typeface="Calibri" pitchFamily="34" charset="0"/>
              </a:rPr>
              <a:t>developando</a:t>
            </a:r>
            <a:endParaRPr lang="es-ES" sz="1800" dirty="0">
              <a:solidFill>
                <a:srgbClr val="397290"/>
              </a:solidFill>
              <a:latin typeface="Calibri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000364" y="534568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rgbClr val="397290"/>
                </a:solidFill>
                <a:latin typeface="Calibri" pitchFamily="34" charset="0"/>
              </a:rPr>
              <a:t>ideas@developando.com</a:t>
            </a:r>
            <a:endParaRPr lang="es-ES" sz="1800" dirty="0">
              <a:solidFill>
                <a:srgbClr val="39729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 bwMode="auto">
          <a:xfrm>
            <a:off x="0" y="0"/>
            <a:ext cx="1571604" cy="6858000"/>
          </a:xfrm>
          <a:prstGeom prst="rect">
            <a:avLst/>
          </a:prstGeom>
          <a:solidFill>
            <a:srgbClr val="3468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1" i="0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4000" b="1" baseline="0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4000" b="1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3" name="2 Imagen" descr="logoGran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0"/>
            <a:ext cx="1428728" cy="1008046"/>
          </a:xfrm>
          <a:prstGeom prst="rect">
            <a:avLst/>
          </a:prstGeom>
        </p:spPr>
      </p:pic>
      <p:pic>
        <p:nvPicPr>
          <p:cNvPr id="12" name="11 Imagen" descr="Wordpress_log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18889"/>
            <a:ext cx="1571604" cy="1839111"/>
          </a:xfrm>
          <a:prstGeom prst="rect">
            <a:avLst/>
          </a:prstGeom>
        </p:spPr>
      </p:pic>
      <p:pic>
        <p:nvPicPr>
          <p:cNvPr id="13" name="12 Imagen" descr="logoMaster-2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8274" y="6357958"/>
            <a:ext cx="1812882" cy="41933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857356" y="857232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346883"/>
                </a:solidFill>
                <a:latin typeface="Calibri" pitchFamily="34" charset="0"/>
              </a:rPr>
              <a:t>¿</a:t>
            </a:r>
            <a:r>
              <a:rPr lang="en-US" sz="4000" b="1" dirty="0" err="1" smtClean="0">
                <a:solidFill>
                  <a:srgbClr val="346883"/>
                </a:solidFill>
                <a:latin typeface="Calibri" pitchFamily="34" charset="0"/>
              </a:rPr>
              <a:t>Qué</a:t>
            </a:r>
            <a:r>
              <a:rPr lang="en-US" sz="4000" b="1" dirty="0" smtClean="0">
                <a:solidFill>
                  <a:srgbClr val="346883"/>
                </a:solidFill>
                <a:latin typeface="Calibri" pitchFamily="34" charset="0"/>
              </a:rPr>
              <a:t> </a:t>
            </a:r>
            <a:r>
              <a:rPr lang="en-US" sz="4000" b="1" dirty="0" err="1" smtClean="0">
                <a:solidFill>
                  <a:srgbClr val="346883"/>
                </a:solidFill>
                <a:latin typeface="Calibri" pitchFamily="34" charset="0"/>
              </a:rPr>
              <a:t>vamos</a:t>
            </a:r>
            <a:r>
              <a:rPr lang="en-US" sz="4000" b="1" dirty="0" smtClean="0">
                <a:solidFill>
                  <a:srgbClr val="346883"/>
                </a:solidFill>
                <a:latin typeface="Calibri" pitchFamily="34" charset="0"/>
              </a:rPr>
              <a:t> a </a:t>
            </a:r>
            <a:r>
              <a:rPr lang="en-US" sz="4000" b="1" dirty="0" err="1" smtClean="0">
                <a:solidFill>
                  <a:srgbClr val="346883"/>
                </a:solidFill>
                <a:latin typeface="Calibri" pitchFamily="34" charset="0"/>
              </a:rPr>
              <a:t>aprender</a:t>
            </a:r>
            <a:r>
              <a:rPr lang="en-US" sz="4000" b="1" dirty="0" smtClean="0">
                <a:solidFill>
                  <a:srgbClr val="346883"/>
                </a:solidFill>
                <a:latin typeface="Calibri" pitchFamily="34" charset="0"/>
              </a:rPr>
              <a:t>?</a:t>
            </a:r>
            <a:endParaRPr lang="es-ES" sz="4000" b="1" dirty="0">
              <a:solidFill>
                <a:srgbClr val="346883"/>
              </a:solidFill>
              <a:latin typeface="Calibri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43108" y="1928802"/>
            <a:ext cx="68580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000" dirty="0" smtClean="0">
                <a:solidFill>
                  <a:srgbClr val="1B3543"/>
                </a:solidFill>
              </a:rPr>
              <a:t> Qué son los </a:t>
            </a:r>
            <a:r>
              <a:rPr lang="es-ES" sz="3000" dirty="0" err="1" smtClean="0">
                <a:solidFill>
                  <a:srgbClr val="1B3543"/>
                </a:solidFill>
              </a:rPr>
              <a:t>microformatos</a:t>
            </a:r>
            <a:r>
              <a:rPr lang="es-ES" sz="3000" dirty="0" smtClean="0">
                <a:solidFill>
                  <a:srgbClr val="1B3543"/>
                </a:solidFill>
              </a:rPr>
              <a:t> y </a:t>
            </a:r>
            <a:r>
              <a:rPr lang="es-ES" sz="3000" dirty="0" err="1" smtClean="0">
                <a:solidFill>
                  <a:srgbClr val="1B3543"/>
                </a:solidFill>
              </a:rPr>
              <a:t>microdatos</a:t>
            </a:r>
            <a:r>
              <a:rPr lang="es-ES" sz="3000" dirty="0" smtClean="0">
                <a:solidFill>
                  <a:srgbClr val="1B3543"/>
                </a:solidFill>
              </a:rPr>
              <a:t>.</a:t>
            </a:r>
            <a:endParaRPr lang="es-ES" sz="3000" dirty="0" smtClean="0">
              <a:solidFill>
                <a:srgbClr val="1B354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3000" dirty="0" smtClean="0">
                <a:solidFill>
                  <a:srgbClr val="1B3543"/>
                </a:solidFill>
              </a:rPr>
              <a:t> Ejemplos de Uso.</a:t>
            </a:r>
          </a:p>
          <a:p>
            <a:pPr lvl="1">
              <a:buFont typeface="Arial" pitchFamily="34" charset="0"/>
              <a:buChar char="•"/>
            </a:pPr>
            <a:r>
              <a:rPr lang="es-ES" dirty="0" smtClean="0">
                <a:solidFill>
                  <a:srgbClr val="1B3543"/>
                </a:solidFill>
              </a:rPr>
              <a:t> </a:t>
            </a:r>
            <a:r>
              <a:rPr lang="es-ES" dirty="0" err="1" smtClean="0">
                <a:solidFill>
                  <a:srgbClr val="1B3543"/>
                </a:solidFill>
              </a:rPr>
              <a:t>hCalendar</a:t>
            </a:r>
            <a:r>
              <a:rPr lang="es-ES" dirty="0" smtClean="0">
                <a:solidFill>
                  <a:srgbClr val="1B3543"/>
                </a:solidFill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s-ES" dirty="0" smtClean="0">
                <a:solidFill>
                  <a:srgbClr val="1B3543"/>
                </a:solidFill>
              </a:rPr>
              <a:t> </a:t>
            </a:r>
            <a:r>
              <a:rPr lang="es-ES" dirty="0" err="1" smtClean="0">
                <a:solidFill>
                  <a:srgbClr val="1B3543"/>
                </a:solidFill>
              </a:rPr>
              <a:t>hReview</a:t>
            </a:r>
            <a:r>
              <a:rPr lang="es-ES" dirty="0" smtClean="0">
                <a:solidFill>
                  <a:srgbClr val="1B3543"/>
                </a:solidFill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s-ES" dirty="0" smtClean="0">
                <a:solidFill>
                  <a:srgbClr val="1B3543"/>
                </a:solidFill>
              </a:rPr>
              <a:t> </a:t>
            </a:r>
            <a:r>
              <a:rPr lang="es-ES" dirty="0" err="1" smtClean="0">
                <a:solidFill>
                  <a:srgbClr val="1B3543"/>
                </a:solidFill>
              </a:rPr>
              <a:t>hCard</a:t>
            </a:r>
            <a:r>
              <a:rPr lang="es-ES" dirty="0" smtClean="0">
                <a:solidFill>
                  <a:srgbClr val="1B3543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" sz="3000" dirty="0" err="1" smtClean="0">
                <a:solidFill>
                  <a:srgbClr val="1B3543"/>
                </a:solidFill>
              </a:rPr>
              <a:t>Microformatos</a:t>
            </a:r>
            <a:r>
              <a:rPr lang="es-ES" sz="3000" dirty="0" smtClean="0">
                <a:solidFill>
                  <a:srgbClr val="1B3543"/>
                </a:solidFill>
              </a:rPr>
              <a:t> en </a:t>
            </a:r>
            <a:r>
              <a:rPr lang="es-ES" sz="3000" dirty="0" err="1" smtClean="0">
                <a:solidFill>
                  <a:srgbClr val="1B3543"/>
                </a:solidFill>
              </a:rPr>
              <a:t>WordPress</a:t>
            </a:r>
            <a:endParaRPr lang="es-ES" sz="3000" dirty="0">
              <a:solidFill>
                <a:srgbClr val="1B354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 bwMode="auto">
          <a:xfrm>
            <a:off x="1571604" y="2428868"/>
            <a:ext cx="7572396" cy="1285884"/>
          </a:xfrm>
          <a:prstGeom prst="rect">
            <a:avLst/>
          </a:prstGeom>
          <a:solidFill>
            <a:srgbClr val="3468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s-ES" sz="3200" b="1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" name="1 Rectángulo"/>
          <p:cNvSpPr/>
          <p:nvPr/>
        </p:nvSpPr>
        <p:spPr bwMode="auto">
          <a:xfrm>
            <a:off x="0" y="0"/>
            <a:ext cx="1571604" cy="6858000"/>
          </a:xfrm>
          <a:prstGeom prst="rect">
            <a:avLst/>
          </a:prstGeom>
          <a:solidFill>
            <a:srgbClr val="3468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1" i="0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4000" b="1" baseline="0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4000" b="1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3" name="2 Imagen" descr="logoGran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0"/>
            <a:ext cx="1428728" cy="1008046"/>
          </a:xfrm>
          <a:prstGeom prst="rect">
            <a:avLst/>
          </a:prstGeom>
        </p:spPr>
      </p:pic>
      <p:pic>
        <p:nvPicPr>
          <p:cNvPr id="12" name="11 Imagen" descr="Wordpress_log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18889"/>
            <a:ext cx="1571604" cy="1839111"/>
          </a:xfrm>
          <a:prstGeom prst="rect">
            <a:avLst/>
          </a:prstGeom>
        </p:spPr>
      </p:pic>
      <p:pic>
        <p:nvPicPr>
          <p:cNvPr id="13" name="12 Imagen" descr="logoMaster-2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8274" y="6357958"/>
            <a:ext cx="1812882" cy="41933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000232" y="2643182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Microdatos</a:t>
            </a:r>
            <a:endParaRPr lang="es-ES" sz="40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 bwMode="auto">
          <a:xfrm>
            <a:off x="0" y="0"/>
            <a:ext cx="1571604" cy="6858000"/>
          </a:xfrm>
          <a:prstGeom prst="rect">
            <a:avLst/>
          </a:prstGeom>
          <a:solidFill>
            <a:srgbClr val="3468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1" i="0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4000" b="1" baseline="0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4000" b="1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3" name="2 Imagen" descr="logoGran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0"/>
            <a:ext cx="1428728" cy="1008046"/>
          </a:xfrm>
          <a:prstGeom prst="rect">
            <a:avLst/>
          </a:prstGeom>
        </p:spPr>
      </p:pic>
      <p:pic>
        <p:nvPicPr>
          <p:cNvPr id="12" name="11 Imagen" descr="Wordpress_log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18889"/>
            <a:ext cx="1571604" cy="1839111"/>
          </a:xfrm>
          <a:prstGeom prst="rect">
            <a:avLst/>
          </a:prstGeom>
        </p:spPr>
      </p:pic>
      <p:pic>
        <p:nvPicPr>
          <p:cNvPr id="13" name="12 Imagen" descr="logoMaster-2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8274" y="6357958"/>
            <a:ext cx="1812882" cy="41933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000232" y="714356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1B3543"/>
                </a:solidFill>
                <a:latin typeface="Calibri" pitchFamily="34" charset="0"/>
              </a:rPr>
              <a:t>Microdatos</a:t>
            </a:r>
            <a:endParaRPr lang="es-ES" sz="4000" b="1" dirty="0">
              <a:solidFill>
                <a:srgbClr val="1B3543"/>
              </a:solidFill>
              <a:latin typeface="Calibri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143108" y="1357298"/>
            <a:ext cx="65722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i="1" dirty="0" smtClean="0">
                <a:solidFill>
                  <a:srgbClr val="346883"/>
                </a:solidFill>
                <a:latin typeface="Calibri" pitchFamily="34" charset="0"/>
              </a:rPr>
              <a:t>“</a:t>
            </a:r>
            <a:r>
              <a:rPr lang="es-ES" sz="2800" i="1" dirty="0" smtClean="0">
                <a:solidFill>
                  <a:srgbClr val="346883"/>
                </a:solidFill>
                <a:latin typeface="Calibri" pitchFamily="34" charset="0"/>
              </a:rPr>
              <a:t>La </a:t>
            </a:r>
            <a:r>
              <a:rPr lang="es-ES" sz="2800" i="1" dirty="0" smtClean="0">
                <a:solidFill>
                  <a:srgbClr val="346883"/>
                </a:solidFill>
                <a:latin typeface="Calibri" pitchFamily="34" charset="0"/>
                <a:hlinkClick r:id="rId5"/>
              </a:rPr>
              <a:t>especificación HTML5 sobre </a:t>
            </a:r>
            <a:r>
              <a:rPr lang="es-ES" sz="2800" i="1" dirty="0" err="1" smtClean="0">
                <a:solidFill>
                  <a:srgbClr val="346883"/>
                </a:solidFill>
                <a:latin typeface="Calibri" pitchFamily="34" charset="0"/>
                <a:hlinkClick r:id="rId5"/>
              </a:rPr>
              <a:t>microdatos</a:t>
            </a:r>
            <a:r>
              <a:rPr lang="es-ES" sz="2800" i="1" dirty="0" smtClean="0">
                <a:solidFill>
                  <a:srgbClr val="346883"/>
                </a:solidFill>
                <a:latin typeface="Calibri" pitchFamily="34" charset="0"/>
              </a:rPr>
              <a:t> es una forma de etiquetar contenido para describir un tipo específico de información (por ejemplo, opiniones, información sobre personas o eventos). Cada tipo de información describe un tipo de elemento específico como, por ejemplo, una persona, un evento o una opinión. Por ejemplo, un evento incluye las propiedades "</a:t>
            </a:r>
            <a:r>
              <a:rPr lang="es-ES" sz="2800" i="1" dirty="0" err="1" smtClean="0">
                <a:solidFill>
                  <a:srgbClr val="346883"/>
                </a:solidFill>
                <a:latin typeface="Calibri" pitchFamily="34" charset="0"/>
              </a:rPr>
              <a:t>venue</a:t>
            </a:r>
            <a:r>
              <a:rPr lang="es-ES" sz="2800" i="1" dirty="0" smtClean="0">
                <a:solidFill>
                  <a:srgbClr val="346883"/>
                </a:solidFill>
                <a:latin typeface="Calibri" pitchFamily="34" charset="0"/>
              </a:rPr>
              <a:t>", "</a:t>
            </a:r>
            <a:r>
              <a:rPr lang="es-ES" sz="2800" i="1" dirty="0" err="1" smtClean="0">
                <a:solidFill>
                  <a:srgbClr val="346883"/>
                </a:solidFill>
                <a:latin typeface="Calibri" pitchFamily="34" charset="0"/>
              </a:rPr>
              <a:t>starting</a:t>
            </a:r>
            <a:r>
              <a:rPr lang="es-ES" sz="2800" i="1" dirty="0" smtClean="0">
                <a:solidFill>
                  <a:srgbClr val="346883"/>
                </a:solidFill>
                <a:latin typeface="Calibri" pitchFamily="34" charset="0"/>
              </a:rPr>
              <a:t> time", "</a:t>
            </a:r>
            <a:r>
              <a:rPr lang="es-ES" sz="2800" i="1" dirty="0" err="1" smtClean="0">
                <a:solidFill>
                  <a:srgbClr val="346883"/>
                </a:solidFill>
                <a:latin typeface="Calibri" pitchFamily="34" charset="0"/>
              </a:rPr>
              <a:t>name</a:t>
            </a:r>
            <a:r>
              <a:rPr lang="es-ES" sz="2800" i="1" dirty="0" smtClean="0">
                <a:solidFill>
                  <a:srgbClr val="346883"/>
                </a:solidFill>
                <a:latin typeface="Calibri" pitchFamily="34" charset="0"/>
              </a:rPr>
              <a:t>" y "</a:t>
            </a:r>
            <a:r>
              <a:rPr lang="es-ES" sz="2800" i="1" dirty="0" err="1" smtClean="0">
                <a:solidFill>
                  <a:srgbClr val="346883"/>
                </a:solidFill>
                <a:latin typeface="Calibri" pitchFamily="34" charset="0"/>
              </a:rPr>
              <a:t>category</a:t>
            </a:r>
            <a:r>
              <a:rPr lang="es-ES" sz="2800" i="1" dirty="0" smtClean="0">
                <a:solidFill>
                  <a:srgbClr val="346883"/>
                </a:solidFill>
                <a:latin typeface="Calibri" pitchFamily="34" charset="0"/>
              </a:rPr>
              <a:t>".</a:t>
            </a:r>
            <a:r>
              <a:rPr lang="es-ES" sz="2800" i="1" dirty="0" smtClean="0">
                <a:solidFill>
                  <a:srgbClr val="346883"/>
                </a:solidFill>
                <a:latin typeface="Calibri" pitchFamily="34" charset="0"/>
              </a:rPr>
              <a:t>”</a:t>
            </a:r>
            <a:endParaRPr lang="es-ES" sz="2800" i="1" dirty="0" smtClean="0">
              <a:solidFill>
                <a:srgbClr val="346883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 bwMode="auto">
          <a:xfrm>
            <a:off x="1571604" y="2428868"/>
            <a:ext cx="7572396" cy="1285884"/>
          </a:xfrm>
          <a:prstGeom prst="rect">
            <a:avLst/>
          </a:prstGeom>
          <a:solidFill>
            <a:srgbClr val="3468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s-ES" sz="3200" b="1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" name="1 Rectángulo"/>
          <p:cNvSpPr/>
          <p:nvPr/>
        </p:nvSpPr>
        <p:spPr bwMode="auto">
          <a:xfrm>
            <a:off x="0" y="0"/>
            <a:ext cx="1571604" cy="6858000"/>
          </a:xfrm>
          <a:prstGeom prst="rect">
            <a:avLst/>
          </a:prstGeom>
          <a:solidFill>
            <a:srgbClr val="3468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1" i="0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4000" b="1" baseline="0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4000" b="1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3" name="2 Imagen" descr="logoGran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0"/>
            <a:ext cx="1428728" cy="1008046"/>
          </a:xfrm>
          <a:prstGeom prst="rect">
            <a:avLst/>
          </a:prstGeom>
        </p:spPr>
      </p:pic>
      <p:pic>
        <p:nvPicPr>
          <p:cNvPr id="12" name="11 Imagen" descr="Wordpress_log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18889"/>
            <a:ext cx="1571604" cy="1839111"/>
          </a:xfrm>
          <a:prstGeom prst="rect">
            <a:avLst/>
          </a:prstGeom>
        </p:spPr>
      </p:pic>
      <p:pic>
        <p:nvPicPr>
          <p:cNvPr id="13" name="12 Imagen" descr="logoMaster-2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8274" y="6357958"/>
            <a:ext cx="1812882" cy="41933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000232" y="2643182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Microformatos</a:t>
            </a:r>
            <a:endParaRPr lang="es-ES" sz="40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 bwMode="auto">
          <a:xfrm>
            <a:off x="0" y="0"/>
            <a:ext cx="1571604" cy="6858000"/>
          </a:xfrm>
          <a:prstGeom prst="rect">
            <a:avLst/>
          </a:prstGeom>
          <a:solidFill>
            <a:srgbClr val="3468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1" i="0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4000" b="1" baseline="0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4000" b="1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3" name="2 Imagen" descr="logoGran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0"/>
            <a:ext cx="1428728" cy="1008046"/>
          </a:xfrm>
          <a:prstGeom prst="rect">
            <a:avLst/>
          </a:prstGeom>
        </p:spPr>
      </p:pic>
      <p:pic>
        <p:nvPicPr>
          <p:cNvPr id="12" name="11 Imagen" descr="Wordpress_log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18889"/>
            <a:ext cx="1571604" cy="1839111"/>
          </a:xfrm>
          <a:prstGeom prst="rect">
            <a:avLst/>
          </a:prstGeom>
        </p:spPr>
      </p:pic>
      <p:pic>
        <p:nvPicPr>
          <p:cNvPr id="13" name="12 Imagen" descr="logoMaster-2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8274" y="6357958"/>
            <a:ext cx="1812882" cy="41933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000232" y="714356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1B3543"/>
                </a:solidFill>
                <a:latin typeface="Calibri" pitchFamily="34" charset="0"/>
              </a:rPr>
              <a:t>Microformatos</a:t>
            </a:r>
            <a:endParaRPr lang="es-ES" sz="4000" b="1" dirty="0">
              <a:solidFill>
                <a:srgbClr val="1B3543"/>
              </a:solidFill>
              <a:latin typeface="Calibri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143108" y="1357298"/>
            <a:ext cx="65722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i="1" dirty="0" smtClean="0">
                <a:solidFill>
                  <a:srgbClr val="346883"/>
                </a:solidFill>
                <a:latin typeface="Calibri" pitchFamily="34" charset="0"/>
              </a:rPr>
              <a:t>“Los </a:t>
            </a:r>
            <a:r>
              <a:rPr lang="es-ES" sz="2800" i="1" dirty="0" err="1" smtClean="0">
                <a:solidFill>
                  <a:srgbClr val="346883"/>
                </a:solidFill>
                <a:latin typeface="Calibri" pitchFamily="34" charset="0"/>
                <a:hlinkClick r:id="rId5"/>
              </a:rPr>
              <a:t>microformatos</a:t>
            </a:r>
            <a:r>
              <a:rPr lang="es-ES" sz="2800" i="1" dirty="0" smtClean="0">
                <a:solidFill>
                  <a:srgbClr val="346883"/>
                </a:solidFill>
                <a:latin typeface="Calibri" pitchFamily="34" charset="0"/>
              </a:rPr>
              <a:t> son sencillas convenciones (conocidas como entidades) que se usan en las páginas web para describir un tipo concreto de información (por ejemplo, una opinión, un evento, un producto, una empresa o una persona). Cada entidad tiene sus propias propiedades. Por ejemplo, una persona tiene las siguientes propiedades: nombre, dirección, cargo, empresa y dirección de correo electrónico.”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 bwMode="auto">
          <a:xfrm>
            <a:off x="1571604" y="2428868"/>
            <a:ext cx="7572396" cy="1285884"/>
          </a:xfrm>
          <a:prstGeom prst="rect">
            <a:avLst/>
          </a:prstGeom>
          <a:solidFill>
            <a:srgbClr val="3468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s-ES" sz="3200" b="1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" name="1 Rectángulo"/>
          <p:cNvSpPr/>
          <p:nvPr/>
        </p:nvSpPr>
        <p:spPr bwMode="auto">
          <a:xfrm>
            <a:off x="0" y="0"/>
            <a:ext cx="1571604" cy="6858000"/>
          </a:xfrm>
          <a:prstGeom prst="rect">
            <a:avLst/>
          </a:prstGeom>
          <a:solidFill>
            <a:srgbClr val="3468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1" i="0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4000" b="1" baseline="0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4000" b="1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3" name="2 Imagen" descr="logoGran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0"/>
            <a:ext cx="1428728" cy="1008046"/>
          </a:xfrm>
          <a:prstGeom prst="rect">
            <a:avLst/>
          </a:prstGeom>
        </p:spPr>
      </p:pic>
      <p:pic>
        <p:nvPicPr>
          <p:cNvPr id="12" name="11 Imagen" descr="Wordpress_log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18889"/>
            <a:ext cx="1571604" cy="1839111"/>
          </a:xfrm>
          <a:prstGeom prst="rect">
            <a:avLst/>
          </a:prstGeom>
        </p:spPr>
      </p:pic>
      <p:pic>
        <p:nvPicPr>
          <p:cNvPr id="13" name="12 Imagen" descr="logoMaster-2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8274" y="6357958"/>
            <a:ext cx="1812882" cy="41933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000232" y="2643182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Ejemplos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 de </a:t>
            </a:r>
            <a:r>
              <a:rPr lang="en-US" sz="4000" b="1" dirty="0" err="1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Microformatos</a:t>
            </a:r>
            <a:endParaRPr lang="es-ES" sz="40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 bwMode="auto">
          <a:xfrm>
            <a:off x="0" y="0"/>
            <a:ext cx="1571604" cy="6858000"/>
          </a:xfrm>
          <a:prstGeom prst="rect">
            <a:avLst/>
          </a:prstGeom>
          <a:solidFill>
            <a:srgbClr val="3468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1" i="0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4000" b="1" baseline="0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4000" b="1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rebuchet MS" pitchFamily="34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3" name="2 Imagen" descr="logoGran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0"/>
            <a:ext cx="1428728" cy="1008046"/>
          </a:xfrm>
          <a:prstGeom prst="rect">
            <a:avLst/>
          </a:prstGeom>
        </p:spPr>
      </p:pic>
      <p:pic>
        <p:nvPicPr>
          <p:cNvPr id="12" name="11 Imagen" descr="Wordpress_log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18889"/>
            <a:ext cx="1571604" cy="1839111"/>
          </a:xfrm>
          <a:prstGeom prst="rect">
            <a:avLst/>
          </a:prstGeom>
        </p:spPr>
      </p:pic>
      <p:pic>
        <p:nvPicPr>
          <p:cNvPr id="13" name="12 Imagen" descr="logoMaster-2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8274" y="6357958"/>
            <a:ext cx="1812882" cy="41933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000232" y="714356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1B3543"/>
                </a:solidFill>
                <a:latin typeface="Calibri" pitchFamily="34" charset="0"/>
              </a:rPr>
              <a:t>hCalendar</a:t>
            </a:r>
            <a:endParaRPr lang="es-ES" sz="4000" b="1" dirty="0">
              <a:solidFill>
                <a:srgbClr val="1B3543"/>
              </a:solidFill>
              <a:latin typeface="Calibri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143108" y="1357298"/>
            <a:ext cx="657229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Permite 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representar la información de 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un calendario de manera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 semántica y estructuradamente. 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Se basa en el formato </a:t>
            </a:r>
            <a:r>
              <a:rPr lang="es-ES" sz="2000" i="1" dirty="0" err="1" smtClean="0">
                <a:solidFill>
                  <a:srgbClr val="346883"/>
                </a:solidFill>
                <a:latin typeface="Calibri" pitchFamily="34" charset="0"/>
                <a:hlinkClick r:id="rId5" tooltip="iCalendar en Wikipedia"/>
              </a:rPr>
              <a:t>iCalendar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  y permite representar un evento como un conjunto de datos estructurados. (fecha de inicio, fecha de fin, ubicación, resumen del evento, etc.) usando las clases de HTML y los atributos </a:t>
            </a:r>
            <a:r>
              <a:rPr lang="es-ES" sz="2000" i="1" dirty="0" err="1" smtClean="0">
                <a:solidFill>
                  <a:srgbClr val="346883"/>
                </a:solidFill>
                <a:latin typeface="Calibri" pitchFamily="34" charset="0"/>
              </a:rPr>
              <a:t>rel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. Hay múltiples 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  <a:hlinkClick r:id="rId6" tooltip="MIcroformats.org: ejemplos de usos de hcalendar"/>
              </a:rPr>
              <a:t>ejemplos de uso de </a:t>
            </a:r>
            <a:r>
              <a:rPr lang="es-ES" sz="2000" i="1" dirty="0" err="1" smtClean="0">
                <a:solidFill>
                  <a:srgbClr val="346883"/>
                </a:solidFill>
                <a:latin typeface="Calibri" pitchFamily="34" charset="0"/>
                <a:hlinkClick r:id="rId6" tooltip="MIcroformats.org: ejemplos de usos de hcalendar"/>
              </a:rPr>
              <a:t>hcalendar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  <a:hlinkClick r:id="rId6" tooltip="MIcroformats.org: ejemplos de usos de hcalendar"/>
              </a:rPr>
              <a:t> en microformats.org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 . Algunas ventajas para el usuario que </a:t>
            </a:r>
            <a:r>
              <a:rPr lang="es-ES" sz="2000" i="1" dirty="0" err="1" smtClean="0">
                <a:solidFill>
                  <a:srgbClr val="346883"/>
                </a:solidFill>
                <a:latin typeface="Calibri" pitchFamily="34" charset="0"/>
              </a:rPr>
              <a:t>que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 permite añadir fácilmente eventos estructurados de la web a un calendario como </a:t>
            </a:r>
            <a:r>
              <a:rPr lang="es-ES" sz="2000" i="1" dirty="0" err="1" smtClean="0">
                <a:solidFill>
                  <a:srgbClr val="346883"/>
                </a:solidFill>
                <a:latin typeface="Calibri" pitchFamily="34" charset="0"/>
              </a:rPr>
              <a:t>iCal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, Google Calendar o </a:t>
            </a:r>
            <a:r>
              <a:rPr lang="es-ES" sz="2000" i="1" dirty="0" smtClean="0">
                <a:solidFill>
                  <a:srgbClr val="346883"/>
                </a:solidFill>
                <a:latin typeface="Calibri" pitchFamily="34" charset="0"/>
              </a:rPr>
              <a:t>Outlook.</a:t>
            </a:r>
            <a:endParaRPr lang="es-ES" sz="2800" i="1" dirty="0" smtClean="0">
              <a:solidFill>
                <a:srgbClr val="346883"/>
              </a:solidFill>
              <a:latin typeface="Calibri" pitchFamily="34" charset="0"/>
            </a:endParaRPr>
          </a:p>
        </p:txBody>
      </p:sp>
      <p:sp>
        <p:nvSpPr>
          <p:cNvPr id="1026" name="AutoShape 2" descr="hcalendar goog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8 Imagen" descr="hcalendar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1802" y="4500570"/>
            <a:ext cx="4533900" cy="11525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IDEABC (1)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elo de apresentação predefinido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1_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PLANTILLAIDEABC (1)</Template>
  <TotalTime>1845</TotalTime>
  <Pages>0</Pages>
  <Words>120</Words>
  <Characters>0</Characters>
  <Application>Microsoft Office PowerPoint</Application>
  <PresentationFormat>Presentación en pantalla (4:3)</PresentationFormat>
  <Lines>0</Lines>
  <Paragraphs>54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PLANTILLAIDEABC (1)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Santy Gonzalez</dc:creator>
  <cp:lastModifiedBy>ine</cp:lastModifiedBy>
  <cp:revision>121</cp:revision>
  <dcterms:created xsi:type="dcterms:W3CDTF">2014-02-01T19:09:16Z</dcterms:created>
  <dcterms:modified xsi:type="dcterms:W3CDTF">2014-02-06T16:40:25Z</dcterms:modified>
</cp:coreProperties>
</file>